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73" r:id="rId4"/>
    <p:sldId id="274" r:id="rId5"/>
    <p:sldId id="272" r:id="rId6"/>
    <p:sldId id="276" r:id="rId7"/>
  </p:sldIdLst>
  <p:sldSz cx="18288000" cy="10287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Roboto" pitchFamily="2" charset="0"/>
      <p:regular r:id="rId13"/>
      <p:bold r:id="rId14"/>
      <p:italic r:id="rId15"/>
      <p:boldItalic r:id="rId16"/>
    </p:embeddedFont>
    <p:embeddedFont>
      <p:font typeface="Roboto Light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BDA6D2-8EE8-4629-AD70-765D8A4DFFB0}">
  <a:tblStyle styleId="{1CBDA6D2-8EE8-4629-AD70-765D8A4DFFB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0EC8DC41-65CA-4A09-A5F0-9D6FAD83604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69" d="100"/>
          <a:sy n="69" d="100"/>
        </p:scale>
        <p:origin x="256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933200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53c5969a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" name="Google Shape;46;g53c5969af5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0482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63b0df31ca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" name="Google Shape;51;g63b0df31ca_7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3841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63b0df31ca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" name="Google Shape;51;g63b0df31ca_7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1181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90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boarder">
  <p:cSld name="BLANK_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8000" cy="10290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(boarder)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914400" y="3441700"/>
            <a:ext cx="16459200" cy="3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628A"/>
              </a:buClr>
              <a:buSzPts val="9000"/>
              <a:buFont typeface="Roboto"/>
              <a:buNone/>
              <a:defRPr sz="9000" b="1" i="0" u="none" strike="noStrike" cap="none">
                <a:solidFill>
                  <a:srgbClr val="0F628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subTitle" idx="1"/>
          </p:nvPr>
        </p:nvSpPr>
        <p:spPr>
          <a:xfrm>
            <a:off x="914300" y="6858000"/>
            <a:ext cx="16459200" cy="10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100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100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100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100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100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100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100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1000"/>
              </a:spcBef>
              <a:spcAft>
                <a:spcPts val="100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(blank)">
  <p:cSld name="SECTION_HEADER_1_1">
    <p:bg>
      <p:bgPr>
        <a:solidFill>
          <a:srgbClr val="FFFFFF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"/>
          <p:cNvSpPr txBox="1">
            <a:spLocks noGrp="1"/>
          </p:cNvSpPr>
          <p:nvPr>
            <p:ph type="title"/>
          </p:nvPr>
        </p:nvSpPr>
        <p:spPr>
          <a:xfrm>
            <a:off x="914400" y="3441700"/>
            <a:ext cx="16459200" cy="3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628A"/>
              </a:buClr>
              <a:buSzPts val="9000"/>
              <a:buFont typeface="Roboto"/>
              <a:buNone/>
              <a:defRPr sz="9000" b="1" i="0" u="none" strike="noStrike" cap="none">
                <a:solidFill>
                  <a:srgbClr val="0F628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subTitle" idx="1"/>
          </p:nvPr>
        </p:nvSpPr>
        <p:spPr>
          <a:xfrm>
            <a:off x="914300" y="6858000"/>
            <a:ext cx="16459200" cy="10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100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100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100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100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100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100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100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1000"/>
              </a:spcBef>
              <a:spcAft>
                <a:spcPts val="100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(dots)">
  <p:cSld name="SECTION_HEADER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914400" y="3441700"/>
            <a:ext cx="16459200" cy="3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628A"/>
              </a:buClr>
              <a:buSzPts val="9000"/>
              <a:buFont typeface="Roboto"/>
              <a:buNone/>
              <a:defRPr sz="9000" b="1" i="0" u="none" strike="noStrike" cap="none">
                <a:solidFill>
                  <a:srgbClr val="0F628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subTitle" idx="1"/>
          </p:nvPr>
        </p:nvSpPr>
        <p:spPr>
          <a:xfrm>
            <a:off x="914300" y="6858000"/>
            <a:ext cx="16459200" cy="10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100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100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100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100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100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100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100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1000"/>
              </a:spcBef>
              <a:spcAft>
                <a:spcPts val="100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(boarder)">
  <p:cSld name="TWO_OBJECT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1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628A"/>
              </a:buClr>
              <a:buSzPts val="6400"/>
              <a:buFont typeface="Roboto"/>
              <a:buNone/>
              <a:defRPr sz="6400" b="1" i="0" u="none" strike="noStrike" cap="none">
                <a:solidFill>
                  <a:srgbClr val="0F628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Roboto"/>
              <a:buNone/>
              <a:defRPr sz="28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body" idx="1"/>
          </p:nvPr>
        </p:nvSpPr>
        <p:spPr>
          <a:xfrm>
            <a:off x="914400" y="2324100"/>
            <a:ext cx="16459200" cy="72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marL="914400" lvl="1" indent="-387350" rtl="0">
              <a:spcBef>
                <a:spcPts val="100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 rtl="0">
              <a:spcBef>
                <a:spcPts val="100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 rtl="0">
              <a:spcBef>
                <a:spcPts val="100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 rtl="0">
              <a:spcBef>
                <a:spcPts val="100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 rtl="0">
              <a:spcBef>
                <a:spcPts val="100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 rtl="0">
              <a:spcBef>
                <a:spcPts val="100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 rtl="0">
              <a:spcBef>
                <a:spcPts val="100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 rtl="0">
              <a:spcBef>
                <a:spcPts val="1000"/>
              </a:spcBef>
              <a:spcAft>
                <a:spcPts val="100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9144000" y="925575"/>
            <a:ext cx="8229600" cy="13986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title" idx="2"/>
          </p:nvPr>
        </p:nvSpPr>
        <p:spPr>
          <a:xfrm>
            <a:off x="914400" y="914400"/>
            <a:ext cx="8229600" cy="13986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914400" y="2324100"/>
            <a:ext cx="8229600" cy="72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marL="914400" lvl="1" indent="-387350">
              <a:spcBef>
                <a:spcPts val="100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100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100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100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100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100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100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1000"/>
              </a:spcBef>
              <a:spcAft>
                <a:spcPts val="100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body" idx="3"/>
          </p:nvPr>
        </p:nvSpPr>
        <p:spPr>
          <a:xfrm>
            <a:off x="9144000" y="2324100"/>
            <a:ext cx="8229600" cy="72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marL="914400" lvl="1" indent="-387350">
              <a:spcBef>
                <a:spcPts val="1000"/>
              </a:spcBef>
              <a:spcAft>
                <a:spcPts val="0"/>
              </a:spcAft>
              <a:buSzPts val="2500"/>
              <a:buChar char="○"/>
              <a:defRPr/>
            </a:lvl2pPr>
            <a:lvl3pPr marL="1371600" lvl="2" indent="-387350">
              <a:spcBef>
                <a:spcPts val="1000"/>
              </a:spcBef>
              <a:spcAft>
                <a:spcPts val="0"/>
              </a:spcAft>
              <a:buSzPts val="2500"/>
              <a:buChar char="■"/>
              <a:defRPr/>
            </a:lvl3pPr>
            <a:lvl4pPr marL="1828800" lvl="3" indent="-387350">
              <a:spcBef>
                <a:spcPts val="1000"/>
              </a:spcBef>
              <a:spcAft>
                <a:spcPts val="0"/>
              </a:spcAft>
              <a:buSzPts val="2500"/>
              <a:buChar char="●"/>
              <a:defRPr/>
            </a:lvl4pPr>
            <a:lvl5pPr marL="2286000" lvl="4" indent="-387350">
              <a:spcBef>
                <a:spcPts val="1000"/>
              </a:spcBef>
              <a:spcAft>
                <a:spcPts val="0"/>
              </a:spcAft>
              <a:buSzPts val="2500"/>
              <a:buChar char="○"/>
              <a:defRPr/>
            </a:lvl5pPr>
            <a:lvl6pPr marL="2743200" lvl="5" indent="-387350">
              <a:spcBef>
                <a:spcPts val="1000"/>
              </a:spcBef>
              <a:spcAft>
                <a:spcPts val="0"/>
              </a:spcAft>
              <a:buSzPts val="2500"/>
              <a:buChar char="■"/>
              <a:defRPr/>
            </a:lvl6pPr>
            <a:lvl7pPr marL="3200400" lvl="6" indent="-387350">
              <a:spcBef>
                <a:spcPts val="1000"/>
              </a:spcBef>
              <a:spcAft>
                <a:spcPts val="0"/>
              </a:spcAft>
              <a:buSzPts val="2500"/>
              <a:buChar char="●"/>
              <a:defRPr/>
            </a:lvl7pPr>
            <a:lvl8pPr marL="3657600" lvl="7" indent="-387350">
              <a:spcBef>
                <a:spcPts val="1000"/>
              </a:spcBef>
              <a:spcAft>
                <a:spcPts val="0"/>
              </a:spcAft>
              <a:buSzPts val="2500"/>
              <a:buChar char="○"/>
              <a:defRPr/>
            </a:lvl8pPr>
            <a:lvl9pPr marL="4114800" lvl="8" indent="-387350">
              <a:spcBef>
                <a:spcPts val="1000"/>
              </a:spcBef>
              <a:spcAft>
                <a:spcPts val="1000"/>
              </a:spcAft>
              <a:buSzPts val="25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Light">
  <p:cSld name="BLANK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36906" y="-136350"/>
            <a:ext cx="18524903" cy="1042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15164645" y="9654938"/>
            <a:ext cx="8646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50" rIns="137150" bIns="685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‹Nr.›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914400" y="914400"/>
            <a:ext cx="16459200" cy="14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F628A"/>
              </a:buClr>
              <a:buSzPts val="7200"/>
              <a:buFont typeface="Roboto"/>
              <a:buNone/>
              <a:defRPr sz="7200" b="1">
                <a:solidFill>
                  <a:srgbClr val="0F628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C5E89"/>
              </a:buClr>
              <a:buSzPts val="7200"/>
              <a:buFont typeface="Roboto"/>
              <a:buNone/>
              <a:defRPr sz="7200" b="1">
                <a:solidFill>
                  <a:srgbClr val="0C5E8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C5E89"/>
              </a:buClr>
              <a:buSzPts val="7200"/>
              <a:buFont typeface="Roboto"/>
              <a:buNone/>
              <a:defRPr sz="7200" b="1">
                <a:solidFill>
                  <a:srgbClr val="0C5E8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C5E89"/>
              </a:buClr>
              <a:buSzPts val="7200"/>
              <a:buFont typeface="Roboto"/>
              <a:buNone/>
              <a:defRPr sz="7200" b="1">
                <a:solidFill>
                  <a:srgbClr val="0C5E8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C5E89"/>
              </a:buClr>
              <a:buSzPts val="7200"/>
              <a:buFont typeface="Roboto"/>
              <a:buNone/>
              <a:defRPr sz="7200" b="1">
                <a:solidFill>
                  <a:srgbClr val="0C5E8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C5E89"/>
              </a:buClr>
              <a:buSzPts val="7200"/>
              <a:buFont typeface="Roboto"/>
              <a:buNone/>
              <a:defRPr sz="7200" b="1">
                <a:solidFill>
                  <a:srgbClr val="0C5E89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C5E89"/>
              </a:buClr>
              <a:buSzPts val="7200"/>
              <a:buFont typeface="Roboto"/>
              <a:buNone/>
              <a:defRPr sz="7200" b="1">
                <a:solidFill>
                  <a:srgbClr val="0C5E89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C5E89"/>
              </a:buClr>
              <a:buSzPts val="7200"/>
              <a:buFont typeface="Roboto"/>
              <a:buNone/>
              <a:defRPr sz="7200" b="1">
                <a:solidFill>
                  <a:srgbClr val="0C5E89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C5E89"/>
              </a:buClr>
              <a:buSzPts val="7200"/>
              <a:buFont typeface="Roboto"/>
              <a:buNone/>
              <a:defRPr sz="7200" b="1">
                <a:solidFill>
                  <a:srgbClr val="0C5E89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927100" y="2324100"/>
            <a:ext cx="16459200" cy="72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2500"/>
              <a:buFont typeface="Roboto"/>
              <a:buChar char="●"/>
              <a:defRPr sz="2500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87350">
              <a:spcBef>
                <a:spcPts val="1000"/>
              </a:spcBef>
              <a:spcAft>
                <a:spcPts val="0"/>
              </a:spcAft>
              <a:buClr>
                <a:srgbClr val="363636"/>
              </a:buClr>
              <a:buSzPts val="2500"/>
              <a:buFont typeface="Roboto"/>
              <a:buChar char="○"/>
              <a:defRPr sz="2500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87350">
              <a:spcBef>
                <a:spcPts val="1000"/>
              </a:spcBef>
              <a:spcAft>
                <a:spcPts val="0"/>
              </a:spcAft>
              <a:buClr>
                <a:srgbClr val="363636"/>
              </a:buClr>
              <a:buSzPts val="2500"/>
              <a:buFont typeface="Roboto"/>
              <a:buChar char="■"/>
              <a:defRPr sz="2500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87350">
              <a:spcBef>
                <a:spcPts val="1000"/>
              </a:spcBef>
              <a:spcAft>
                <a:spcPts val="0"/>
              </a:spcAft>
              <a:buClr>
                <a:srgbClr val="363636"/>
              </a:buClr>
              <a:buSzPts val="2500"/>
              <a:buFont typeface="Roboto"/>
              <a:buChar char="●"/>
              <a:defRPr sz="2500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87350">
              <a:spcBef>
                <a:spcPts val="1000"/>
              </a:spcBef>
              <a:spcAft>
                <a:spcPts val="0"/>
              </a:spcAft>
              <a:buClr>
                <a:srgbClr val="363636"/>
              </a:buClr>
              <a:buSzPts val="2500"/>
              <a:buFont typeface="Roboto"/>
              <a:buChar char="○"/>
              <a:defRPr sz="2500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87350">
              <a:spcBef>
                <a:spcPts val="1000"/>
              </a:spcBef>
              <a:spcAft>
                <a:spcPts val="0"/>
              </a:spcAft>
              <a:buClr>
                <a:srgbClr val="363636"/>
              </a:buClr>
              <a:buSzPts val="2500"/>
              <a:buFont typeface="Roboto"/>
              <a:buChar char="■"/>
              <a:defRPr sz="2500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87350">
              <a:spcBef>
                <a:spcPts val="1000"/>
              </a:spcBef>
              <a:spcAft>
                <a:spcPts val="0"/>
              </a:spcAft>
              <a:buClr>
                <a:srgbClr val="363636"/>
              </a:buClr>
              <a:buSzPts val="2500"/>
              <a:buFont typeface="Roboto"/>
              <a:buChar char="●"/>
              <a:defRPr sz="2500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87350">
              <a:spcBef>
                <a:spcPts val="1000"/>
              </a:spcBef>
              <a:spcAft>
                <a:spcPts val="0"/>
              </a:spcAft>
              <a:buClr>
                <a:srgbClr val="363636"/>
              </a:buClr>
              <a:buSzPts val="2500"/>
              <a:buFont typeface="Roboto"/>
              <a:buChar char="○"/>
              <a:defRPr sz="2500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87350">
              <a:spcBef>
                <a:spcPts val="1000"/>
              </a:spcBef>
              <a:spcAft>
                <a:spcPts val="1000"/>
              </a:spcAft>
              <a:buClr>
                <a:srgbClr val="363636"/>
              </a:buClr>
              <a:buSzPts val="2500"/>
              <a:buFont typeface="Roboto"/>
              <a:buChar char="■"/>
              <a:defRPr sz="2500">
                <a:solidFill>
                  <a:srgbClr val="36363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44">
          <p15:clr>
            <a:srgbClr val="EA4335"/>
          </p15:clr>
        </p15:guide>
        <p15:guide id="2" orient="horz" pos="576">
          <p15:clr>
            <a:srgbClr val="EA4335"/>
          </p15:clr>
        </p15:guide>
        <p15:guide id="3" orient="horz" pos="6048">
          <p15:clr>
            <a:srgbClr val="EA4335"/>
          </p15:clr>
        </p15:guide>
        <p15:guide id="4" pos="5760">
          <p15:clr>
            <a:srgbClr val="EA4335"/>
          </p15:clr>
        </p15:guide>
        <p15:guide id="5" pos="576">
          <p15:clr>
            <a:srgbClr val="EA4335"/>
          </p15:clr>
        </p15:guide>
        <p15:guide id="6" pos="10944">
          <p15:clr>
            <a:srgbClr val="EA4335"/>
          </p15:clr>
        </p15:guide>
        <p15:guide id="7" orient="horz" pos="1464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hyperlink" Target="mailto:cary.jensen@gmail.com" TargetMode="External"/><Relationship Id="rId7" Type="http://schemas.openxmlformats.org/officeDocument/2006/relationships/hyperlink" Target="http://www.jensendatasystems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cary-jensen/" TargetMode="External"/><Relationship Id="rId5" Type="http://schemas.openxmlformats.org/officeDocument/2006/relationships/hyperlink" Target="https://twitter.com/caryjensen" TargetMode="External"/><Relationship Id="rId4" Type="http://schemas.openxmlformats.org/officeDocument/2006/relationships/hyperlink" Target="http://caryjensen.blogspot.com/" TargetMode="External"/><Relationship Id="rId9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hyperlink" Target="mailto:jens.fudge@archersoft.dk" TargetMode="External"/><Relationship Id="rId7" Type="http://schemas.openxmlformats.org/officeDocument/2006/relationships/hyperlink" Target="http://www.archersoft.dk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jensfudge/" TargetMode="External"/><Relationship Id="rId5" Type="http://schemas.openxmlformats.org/officeDocument/2006/relationships/hyperlink" Target="https://twitter.com/jensfudge" TargetMode="External"/><Relationship Id="rId4" Type="http://schemas.openxmlformats.org/officeDocument/2006/relationships/hyperlink" Target="http://blog.archersoft.info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hyperlink" Target="mailto:olaf@monien.net" TargetMode="External"/><Relationship Id="rId7" Type="http://schemas.openxmlformats.org/officeDocument/2006/relationships/hyperlink" Target="https://www.developer-experts.net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olafmonien" TargetMode="External"/><Relationship Id="rId5" Type="http://schemas.openxmlformats.org/officeDocument/2006/relationships/hyperlink" Target="https://twitter.com/omonien" TargetMode="External"/><Relationship Id="rId4" Type="http://schemas.openxmlformats.org/officeDocument/2006/relationships/hyperlink" Target="https://www.developer-experts.net/blog" TargetMode="External"/><Relationship Id="rId9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455" y="-69749"/>
            <a:ext cx="18406455" cy="1035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/>
        </p:nvSpPr>
        <p:spPr>
          <a:xfrm>
            <a:off x="5419250" y="5777600"/>
            <a:ext cx="9809400" cy="9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 err="1">
                <a:solidFill>
                  <a:srgbClr val="2562A3"/>
                </a:solidFill>
                <a:latin typeface="Roboto"/>
                <a:ea typeface="Roboto"/>
                <a:cs typeface="Roboto"/>
                <a:sym typeface="Roboto"/>
              </a:rPr>
              <a:t>FireDAC</a:t>
            </a:r>
            <a:r>
              <a:rPr lang="en-US" sz="5200" b="1" dirty="0">
                <a:solidFill>
                  <a:srgbClr val="2562A3"/>
                </a:solidFill>
                <a:latin typeface="Roboto"/>
                <a:ea typeface="Roboto"/>
                <a:cs typeface="Roboto"/>
                <a:sym typeface="Roboto"/>
              </a:rPr>
              <a:t> Data Access Panel: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2562A3"/>
                </a:solidFill>
                <a:latin typeface="Roboto"/>
                <a:ea typeface="Roboto"/>
                <a:cs typeface="Roboto"/>
                <a:sym typeface="Roboto"/>
              </a:rPr>
              <a:t>Answering Your Questions About </a:t>
            </a:r>
            <a:r>
              <a:rPr lang="en-US" sz="3600" b="1" i="0" u="none" strike="noStrike" cap="none" dirty="0" err="1">
                <a:solidFill>
                  <a:srgbClr val="2562A3"/>
                </a:solidFill>
                <a:latin typeface="Roboto"/>
                <a:ea typeface="Roboto"/>
                <a:cs typeface="Roboto"/>
                <a:sym typeface="Roboto"/>
              </a:rPr>
              <a:t>FireDAC</a:t>
            </a:r>
            <a:endParaRPr sz="3600" b="1" i="0" u="none" strike="noStrike" cap="none" dirty="0">
              <a:solidFill>
                <a:srgbClr val="2562A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" name="Google Shape;54;p15"/>
          <p:cNvSpPr txBox="1"/>
          <p:nvPr/>
        </p:nvSpPr>
        <p:spPr>
          <a:xfrm>
            <a:off x="5419250" y="8318500"/>
            <a:ext cx="10022400" cy="2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2562A3"/>
                </a:solidFill>
                <a:latin typeface="Roboto Light"/>
                <a:ea typeface="Roboto Light"/>
                <a:cs typeface="Roboto Light"/>
                <a:sym typeface="Roboto Light"/>
              </a:rPr>
              <a:t>Cary Jensen, Jens Fudge, and Olaf </a:t>
            </a:r>
            <a:r>
              <a:rPr lang="en-US" sz="3600" dirty="0" err="1">
                <a:solidFill>
                  <a:srgbClr val="2562A3"/>
                </a:solidFill>
                <a:latin typeface="Roboto Light"/>
                <a:ea typeface="Roboto Light"/>
                <a:cs typeface="Roboto Light"/>
                <a:sym typeface="Roboto Light"/>
              </a:rPr>
              <a:t>Monien</a:t>
            </a:r>
            <a:endParaRPr sz="3600" i="0" u="none" strike="noStrike" cap="none" dirty="0">
              <a:solidFill>
                <a:srgbClr val="2562A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Google Shape;99;p15"/>
          <p:cNvSpPr txBox="1">
            <a:spLocks/>
          </p:cNvSpPr>
          <p:nvPr/>
        </p:nvSpPr>
        <p:spPr>
          <a:xfrm>
            <a:off x="373714" y="753676"/>
            <a:ext cx="7520606" cy="13252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4400"/>
            </a:pPr>
            <a:r>
              <a:rPr lang="en-US" sz="4399" i="1" dirty="0">
                <a:latin typeface="Calibri"/>
                <a:ea typeface="Calibri"/>
                <a:cs typeface="Calibri"/>
                <a:sym typeface="Calibri"/>
              </a:rPr>
              <a:t>About Cary Jensen</a:t>
            </a:r>
            <a:endParaRPr lang="en-US" dirty="0"/>
          </a:p>
        </p:txBody>
      </p:sp>
      <p:sp>
        <p:nvSpPr>
          <p:cNvPr id="4" name="Google Shape;100;p15"/>
          <p:cNvSpPr txBox="1">
            <a:spLocks/>
          </p:cNvSpPr>
          <p:nvPr/>
        </p:nvSpPr>
        <p:spPr>
          <a:xfrm>
            <a:off x="373714" y="2078894"/>
            <a:ext cx="8587406" cy="759850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531" indent="-228531"/>
            <a:r>
              <a:rPr lang="en-US" sz="3200" dirty="0"/>
              <a:t>Chief Technology Officer at The Purchasing Manager, LLC</a:t>
            </a:r>
          </a:p>
          <a:p>
            <a:pPr marL="228531" indent="-228531"/>
            <a:r>
              <a:rPr lang="en-US" sz="3200" dirty="0"/>
              <a:t>More than 30 years experience as a developer, consultant, trainer, and mentor </a:t>
            </a:r>
          </a:p>
          <a:p>
            <a:pPr marL="228531" indent="-228531"/>
            <a:r>
              <a:rPr lang="en-US" sz="3200" dirty="0"/>
              <a:t>Author of more than 25 books on software, including </a:t>
            </a:r>
            <a:r>
              <a:rPr lang="en-US" sz="3200" i="1" dirty="0"/>
              <a:t>Delphi in Depth: </a:t>
            </a:r>
            <a:r>
              <a:rPr lang="en-US" sz="3200" i="1" dirty="0" err="1"/>
              <a:t>FireDAC</a:t>
            </a:r>
            <a:endParaRPr lang="en-US" sz="3200" i="1" dirty="0"/>
          </a:p>
          <a:p>
            <a:pPr marL="228531" indent="-228531"/>
            <a:r>
              <a:rPr lang="en-US" sz="3200" dirty="0"/>
              <a:t>Specializing in database development, application architecture, and component</a:t>
            </a:r>
            <a:br>
              <a:rPr lang="en-US" sz="3200" dirty="0"/>
            </a:br>
            <a:r>
              <a:rPr lang="en-US" sz="3200" dirty="0"/>
              <a:t>development</a:t>
            </a:r>
          </a:p>
          <a:p>
            <a:pPr marL="228531" indent="-228531"/>
            <a:r>
              <a:rPr lang="en-US" sz="3200" dirty="0"/>
              <a:t>Embarcadero MVP and Spirit of Delphi recipient</a:t>
            </a:r>
          </a:p>
          <a:p>
            <a:pPr marL="228531" indent="-228531"/>
            <a:r>
              <a:rPr lang="en-US" sz="3200" dirty="0"/>
              <a:t>Ph.D. in Engineering Psychology</a:t>
            </a:r>
          </a:p>
          <a:p>
            <a:pPr marL="228531" indent="-228531"/>
            <a:r>
              <a:rPr lang="en-US" sz="3200" dirty="0"/>
              <a:t>Adjunct Professor in the Department of</a:t>
            </a:r>
            <a:br>
              <a:rPr lang="en-US" sz="3200" dirty="0"/>
            </a:br>
            <a:r>
              <a:rPr lang="en-US" sz="3200" dirty="0"/>
              <a:t>Psychological Sciences, Rice University</a:t>
            </a:r>
          </a:p>
        </p:txBody>
      </p:sp>
      <p:sp>
        <p:nvSpPr>
          <p:cNvPr id="5" name="Google Shape;101;p15"/>
          <p:cNvSpPr txBox="1">
            <a:spLocks/>
          </p:cNvSpPr>
          <p:nvPr/>
        </p:nvSpPr>
        <p:spPr>
          <a:xfrm>
            <a:off x="11075915" y="6611672"/>
            <a:ext cx="7022746" cy="23930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fr-FR" sz="2400" dirty="0">
                <a:sym typeface="Calibri"/>
              </a:rPr>
              <a:t>Email:</a:t>
            </a:r>
            <a:r>
              <a:rPr lang="fr-FR" sz="2400" dirty="0">
                <a:solidFill>
                  <a:schemeClr val="dk1"/>
                </a:solidFill>
                <a:sym typeface="Calibri"/>
              </a:rPr>
              <a:t> </a:t>
            </a:r>
            <a:r>
              <a:rPr lang="fr-FR" sz="2400" dirty="0">
                <a:solidFill>
                  <a:schemeClr val="dk1"/>
                </a:solidFill>
                <a:sym typeface="Calibri"/>
                <a:hlinkClick r:id="rId3"/>
              </a:rPr>
              <a:t>cary.jensen@gmail.com</a:t>
            </a:r>
            <a:br>
              <a:rPr lang="fr-FR" sz="2400" dirty="0">
                <a:solidFill>
                  <a:schemeClr val="dk1"/>
                </a:solidFill>
                <a:sym typeface="Calibri"/>
              </a:rPr>
            </a:br>
            <a:r>
              <a:rPr lang="fr-FR" sz="2400" dirty="0">
                <a:sym typeface="Calibri"/>
              </a:rPr>
              <a:t>Blog</a:t>
            </a:r>
            <a:r>
              <a:rPr lang="fr-FR" sz="2400" dirty="0"/>
              <a:t>: </a:t>
            </a:r>
            <a:r>
              <a:rPr lang="fr-FR" sz="2400" dirty="0">
                <a:hlinkClick r:id="rId4"/>
              </a:rPr>
              <a:t>http://caryjensen.blogspot.com/</a:t>
            </a:r>
            <a:br>
              <a:rPr lang="fr-FR" sz="2400" dirty="0"/>
            </a:br>
            <a:r>
              <a:rPr lang="fr-FR" sz="2400" dirty="0">
                <a:sym typeface="Calibri"/>
              </a:rPr>
              <a:t>Twitter: </a:t>
            </a:r>
            <a:r>
              <a:rPr lang="fr-FR" sz="2400" dirty="0">
                <a:solidFill>
                  <a:schemeClr val="dk1"/>
                </a:solidFill>
                <a:sym typeface="Calibri"/>
                <a:hlinkClick r:id="rId5"/>
              </a:rPr>
              <a:t>@</a:t>
            </a:r>
            <a:r>
              <a:rPr lang="fr-FR" sz="2400" dirty="0" err="1">
                <a:solidFill>
                  <a:schemeClr val="dk1"/>
                </a:solidFill>
                <a:sym typeface="Calibri"/>
                <a:hlinkClick r:id="rId5"/>
              </a:rPr>
              <a:t>caryjensen</a:t>
            </a:r>
            <a:br>
              <a:rPr lang="fr-FR" sz="2400" dirty="0">
                <a:solidFill>
                  <a:schemeClr val="dk1"/>
                </a:solidFill>
                <a:sym typeface="Calibri"/>
              </a:rPr>
            </a:br>
            <a:r>
              <a:rPr lang="fr-FR" sz="2400" dirty="0"/>
              <a:t>LinkedIn: </a:t>
            </a:r>
            <a:r>
              <a:rPr lang="fr-FR" sz="2400" dirty="0">
                <a:hlinkClick r:id="rId6"/>
              </a:rPr>
              <a:t>https://www.linkedin.com/in/cary-jensen/</a:t>
            </a:r>
            <a:endParaRPr lang="fr-FR" sz="2400" dirty="0"/>
          </a:p>
          <a:p>
            <a:pPr>
              <a:buClr>
                <a:schemeClr val="dk1"/>
              </a:buClr>
              <a:buSzPts val="2800"/>
            </a:pPr>
            <a:r>
              <a:rPr lang="fr-FR" sz="2400" dirty="0"/>
              <a:t>Web site: </a:t>
            </a:r>
            <a:r>
              <a:rPr lang="fr-FR" sz="2400" dirty="0">
                <a:hlinkClick r:id="rId7"/>
              </a:rPr>
              <a:t>http://www.JensenDataSystems.com</a:t>
            </a:r>
            <a:endParaRPr lang="fr-FR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528" y="6611672"/>
            <a:ext cx="2543048" cy="34042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502" y="607112"/>
            <a:ext cx="7040151" cy="539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800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Google Shape;99;p15"/>
          <p:cNvSpPr txBox="1">
            <a:spLocks/>
          </p:cNvSpPr>
          <p:nvPr/>
        </p:nvSpPr>
        <p:spPr>
          <a:xfrm>
            <a:off x="373714" y="753676"/>
            <a:ext cx="7520606" cy="13252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4400"/>
            </a:pPr>
            <a:r>
              <a:rPr lang="en-US" sz="4399" i="1" dirty="0">
                <a:latin typeface="Calibri"/>
                <a:ea typeface="Calibri"/>
                <a:cs typeface="Calibri"/>
                <a:sym typeface="Calibri"/>
              </a:rPr>
              <a:t>About Jens Fudge</a:t>
            </a:r>
            <a:endParaRPr lang="en-US" dirty="0"/>
          </a:p>
        </p:txBody>
      </p:sp>
      <p:sp>
        <p:nvSpPr>
          <p:cNvPr id="5" name="Google Shape;100;p15">
            <a:extLst>
              <a:ext uri="{FF2B5EF4-FFF2-40B4-BE49-F238E27FC236}">
                <a16:creationId xmlns:a16="http://schemas.microsoft.com/office/drawing/2014/main" id="{0584B456-B013-484D-8381-9379B5EF89CF}"/>
              </a:ext>
            </a:extLst>
          </p:cNvPr>
          <p:cNvSpPr txBox="1">
            <a:spLocks/>
          </p:cNvSpPr>
          <p:nvPr/>
        </p:nvSpPr>
        <p:spPr>
          <a:xfrm>
            <a:off x="373714" y="2078894"/>
            <a:ext cx="8587406" cy="759850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531" indent="-228531"/>
            <a:r>
              <a:rPr lang="en-US" sz="3200" dirty="0"/>
              <a:t>Long time Delphi enthusiast working with Delphi since it came out in 1995</a:t>
            </a:r>
          </a:p>
          <a:p>
            <a:pPr marL="228531" indent="-228531"/>
            <a:r>
              <a:rPr lang="en-US" sz="3200" dirty="0"/>
              <a:t>Working as a developer, trainer and consultant </a:t>
            </a:r>
          </a:p>
          <a:p>
            <a:pPr marL="228531" indent="-228531"/>
            <a:r>
              <a:rPr lang="en-US" sz="3200" dirty="0"/>
              <a:t>Trainer at Delphi courses in Denmark, Norway and Sweden</a:t>
            </a:r>
            <a:endParaRPr lang="en-US" sz="3200" i="1" dirty="0"/>
          </a:p>
          <a:p>
            <a:pPr marL="228531" indent="-228531"/>
            <a:r>
              <a:rPr lang="en-US" sz="3200" dirty="0"/>
              <a:t>Primarily working as consultant for various small and large companies where Delphi Expertise is required</a:t>
            </a:r>
          </a:p>
          <a:p>
            <a:pPr marL="228531" indent="-228531"/>
            <a:r>
              <a:rPr lang="en-US" sz="3200" dirty="0"/>
              <a:t>Embarcadero MVP</a:t>
            </a:r>
          </a:p>
          <a:p>
            <a:pPr marL="228531" indent="-228531"/>
            <a:r>
              <a:rPr lang="en-US" sz="3200" dirty="0"/>
              <a:t>Board member of DAPUG, the Danish Delphi Users Group, responsible for two workshops a year</a:t>
            </a:r>
          </a:p>
          <a:p>
            <a:pPr marL="228531" indent="-228531"/>
            <a:endParaRPr lang="en-US" sz="3200" dirty="0"/>
          </a:p>
        </p:txBody>
      </p:sp>
      <p:sp>
        <p:nvSpPr>
          <p:cNvPr id="7" name="Google Shape;101;p15">
            <a:extLst>
              <a:ext uri="{FF2B5EF4-FFF2-40B4-BE49-F238E27FC236}">
                <a16:creationId xmlns:a16="http://schemas.microsoft.com/office/drawing/2014/main" id="{AD5A7654-25D6-4BAB-BC5E-4D8C8AB1FE53}"/>
              </a:ext>
            </a:extLst>
          </p:cNvPr>
          <p:cNvSpPr txBox="1">
            <a:spLocks/>
          </p:cNvSpPr>
          <p:nvPr/>
        </p:nvSpPr>
        <p:spPr>
          <a:xfrm>
            <a:off x="11075915" y="6611672"/>
            <a:ext cx="7022746" cy="23930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fr-FR" sz="2400" dirty="0">
                <a:sym typeface="Calibri"/>
              </a:rPr>
              <a:t>Email: </a:t>
            </a:r>
            <a:r>
              <a:rPr lang="fr-FR" sz="2400" dirty="0">
                <a:sym typeface="Calibri"/>
                <a:hlinkClick r:id="rId3"/>
              </a:rPr>
              <a:t>jens.fudge@archersoft.dk</a:t>
            </a:r>
            <a:r>
              <a:rPr lang="fr-FR" sz="2400" dirty="0">
                <a:sym typeface="Calibri"/>
              </a:rPr>
              <a:t>	</a:t>
            </a:r>
            <a:br>
              <a:rPr lang="fr-FR" sz="2400" dirty="0">
                <a:solidFill>
                  <a:schemeClr val="dk1"/>
                </a:solidFill>
                <a:sym typeface="Calibri"/>
              </a:rPr>
            </a:br>
            <a:r>
              <a:rPr lang="fr-FR" sz="2400" dirty="0">
                <a:sym typeface="Calibri"/>
              </a:rPr>
              <a:t>Blog</a:t>
            </a:r>
            <a:r>
              <a:rPr lang="fr-FR" sz="2400" dirty="0"/>
              <a:t>: </a:t>
            </a:r>
            <a:r>
              <a:rPr lang="fr-FR" sz="2400" dirty="0">
                <a:hlinkClick r:id="rId4"/>
              </a:rPr>
              <a:t>http://blog.archersoft.info/</a:t>
            </a:r>
            <a:r>
              <a:rPr lang="fr-FR" sz="2400" dirty="0"/>
              <a:t> </a:t>
            </a:r>
            <a:br>
              <a:rPr lang="fr-FR" sz="2400" dirty="0"/>
            </a:br>
            <a:r>
              <a:rPr lang="fr-FR" sz="2400" dirty="0">
                <a:sym typeface="Calibri"/>
              </a:rPr>
              <a:t>Twitter: </a:t>
            </a:r>
            <a:r>
              <a:rPr lang="fr-FR" sz="2400" dirty="0">
                <a:sym typeface="Calibri"/>
                <a:hlinkClick r:id="rId5"/>
              </a:rPr>
              <a:t>@JensFudge</a:t>
            </a:r>
            <a:br>
              <a:rPr lang="fr-FR" sz="2400" dirty="0">
                <a:solidFill>
                  <a:schemeClr val="dk1"/>
                </a:solidFill>
                <a:sym typeface="Calibri"/>
              </a:rPr>
            </a:br>
            <a:r>
              <a:rPr lang="fr-FR" sz="2400" dirty="0"/>
              <a:t>LinkedIn: </a:t>
            </a:r>
            <a:r>
              <a:rPr lang="fr-FR" sz="2400" dirty="0">
                <a:hlinkClick r:id="rId6"/>
              </a:rPr>
              <a:t>https://www.linkedin.com/in/jensfudge/</a:t>
            </a:r>
            <a:r>
              <a:rPr lang="fr-FR" sz="2400" dirty="0"/>
              <a:t> </a:t>
            </a:r>
          </a:p>
          <a:p>
            <a:pPr>
              <a:buClr>
                <a:schemeClr val="dk1"/>
              </a:buClr>
              <a:buSzPts val="2800"/>
            </a:pPr>
            <a:r>
              <a:rPr lang="fr-FR" sz="2400" dirty="0"/>
              <a:t>Web site: </a:t>
            </a:r>
            <a:r>
              <a:rPr lang="fr-FR" sz="2400" dirty="0">
                <a:hlinkClick r:id="rId7"/>
              </a:rPr>
              <a:t>http://www.archersoft.dk/</a:t>
            </a:r>
            <a:r>
              <a:rPr lang="fr-FR" sz="2400" dirty="0"/>
              <a:t> </a:t>
            </a:r>
          </a:p>
        </p:txBody>
      </p:sp>
      <p:pic>
        <p:nvPicPr>
          <p:cNvPr id="1026" name="Picture 2" descr="DAPUG | Danny Wind">
            <a:extLst>
              <a:ext uri="{FF2B5EF4-FFF2-40B4-BE49-F238E27FC236}">
                <a16:creationId xmlns:a16="http://schemas.microsoft.com/office/drawing/2014/main" id="{7DD01369-E4E1-47C9-A884-F94D5AE3C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3682" y="1299411"/>
            <a:ext cx="5618394" cy="442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26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Google Shape;99;p15"/>
          <p:cNvSpPr txBox="1">
            <a:spLocks/>
          </p:cNvSpPr>
          <p:nvPr/>
        </p:nvSpPr>
        <p:spPr>
          <a:xfrm>
            <a:off x="373714" y="753676"/>
            <a:ext cx="7520606" cy="132521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4400"/>
            </a:pPr>
            <a:r>
              <a:rPr lang="en-US" sz="4399" i="1" dirty="0">
                <a:latin typeface="Calibri"/>
                <a:ea typeface="Calibri"/>
                <a:cs typeface="Calibri"/>
                <a:sym typeface="Calibri"/>
              </a:rPr>
              <a:t>About Olaf </a:t>
            </a:r>
            <a:r>
              <a:rPr lang="en-US" sz="4399" i="1" dirty="0" err="1">
                <a:latin typeface="Calibri"/>
                <a:ea typeface="Calibri"/>
                <a:cs typeface="Calibri"/>
                <a:sym typeface="Calibri"/>
              </a:rPr>
              <a:t>Monien</a:t>
            </a:r>
            <a:endParaRPr lang="en-US" dirty="0"/>
          </a:p>
        </p:txBody>
      </p:sp>
      <p:sp>
        <p:nvSpPr>
          <p:cNvPr id="4" name="Google Shape;100;p15">
            <a:extLst>
              <a:ext uri="{FF2B5EF4-FFF2-40B4-BE49-F238E27FC236}">
                <a16:creationId xmlns:a16="http://schemas.microsoft.com/office/drawing/2014/main" id="{2A0EE872-9A9A-7F40-9F2B-D2B42CB93480}"/>
              </a:ext>
            </a:extLst>
          </p:cNvPr>
          <p:cNvSpPr txBox="1">
            <a:spLocks/>
          </p:cNvSpPr>
          <p:nvPr/>
        </p:nvSpPr>
        <p:spPr>
          <a:xfrm>
            <a:off x="373714" y="2078894"/>
            <a:ext cx="8587406" cy="759850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531" indent="-228531"/>
            <a:r>
              <a:rPr lang="en-US" sz="3200" dirty="0"/>
              <a:t>Olaf Monien is the CEO of Developer Experts, LLC, and </a:t>
            </a:r>
            <a:r>
              <a:rPr lang="en-US" sz="3200" dirty="0" err="1"/>
              <a:t>Unternehmensberatung</a:t>
            </a:r>
            <a:r>
              <a:rPr lang="en-US" sz="3200" dirty="0"/>
              <a:t> Monien, which offer software development consulting services worldwide.</a:t>
            </a:r>
          </a:p>
          <a:p>
            <a:pPr marL="228531" indent="-228531"/>
            <a:endParaRPr lang="en-US" sz="3200" dirty="0"/>
          </a:p>
          <a:p>
            <a:pPr marL="228531" indent="-228531"/>
            <a:r>
              <a:rPr lang="en-US" sz="3200" dirty="0"/>
              <a:t>His areas of particular interest are software architecture, database design, Internet applications, and mobile devices. </a:t>
            </a:r>
          </a:p>
          <a:p>
            <a:pPr marL="228531" indent="-228531"/>
            <a:endParaRPr lang="en-US" sz="3200" dirty="0"/>
          </a:p>
          <a:p>
            <a:pPr marL="228531" indent="-228531"/>
            <a:r>
              <a:rPr lang="en-US" sz="3200" dirty="0"/>
              <a:t>Olaf Monien received a Master of Computer Science degree and has more than 20 years of software development experience. </a:t>
            </a:r>
          </a:p>
          <a:p>
            <a:pPr marL="228531" indent="-228531"/>
            <a:endParaRPr lang="en-US" sz="3200" dirty="0"/>
          </a:p>
          <a:p>
            <a:pPr marL="228531" indent="-228531"/>
            <a:r>
              <a:rPr lang="en-US" sz="3200" dirty="0"/>
              <a:t>Olaf Monien is Embarcadero’s MVP Coordinator for the DACH region.</a:t>
            </a:r>
          </a:p>
        </p:txBody>
      </p:sp>
      <p:sp>
        <p:nvSpPr>
          <p:cNvPr id="5" name="Google Shape;101;p15">
            <a:extLst>
              <a:ext uri="{FF2B5EF4-FFF2-40B4-BE49-F238E27FC236}">
                <a16:creationId xmlns:a16="http://schemas.microsoft.com/office/drawing/2014/main" id="{32F5650B-CFB8-4349-BDD3-E965C5B5407D}"/>
              </a:ext>
            </a:extLst>
          </p:cNvPr>
          <p:cNvSpPr txBox="1">
            <a:spLocks/>
          </p:cNvSpPr>
          <p:nvPr/>
        </p:nvSpPr>
        <p:spPr>
          <a:xfrm>
            <a:off x="10393681" y="7893974"/>
            <a:ext cx="7022746" cy="23930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01" tIns="45688" rIns="91401" bIns="45688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2800"/>
            </a:pPr>
            <a:r>
              <a:rPr lang="fr-FR" sz="2400" dirty="0">
                <a:sym typeface="Calibri"/>
              </a:rPr>
              <a:t>Email: </a:t>
            </a:r>
            <a:r>
              <a:rPr lang="fr-FR" sz="2400" dirty="0">
                <a:sym typeface="Calibri"/>
                <a:hlinkClick r:id="rId3"/>
              </a:rPr>
              <a:t>olaf@monien.net</a:t>
            </a:r>
            <a:r>
              <a:rPr lang="fr-FR" sz="2400" dirty="0">
                <a:sym typeface="Calibri"/>
              </a:rPr>
              <a:t>	</a:t>
            </a:r>
            <a:br>
              <a:rPr lang="fr-FR" sz="2400" dirty="0">
                <a:solidFill>
                  <a:schemeClr val="dk1"/>
                </a:solidFill>
                <a:sym typeface="Calibri"/>
              </a:rPr>
            </a:br>
            <a:r>
              <a:rPr lang="fr-FR" sz="2400" dirty="0">
                <a:sym typeface="Calibri"/>
              </a:rPr>
              <a:t>Blog</a:t>
            </a:r>
            <a:r>
              <a:rPr lang="fr-FR" sz="2400" dirty="0"/>
              <a:t>: </a:t>
            </a:r>
            <a:r>
              <a:rPr lang="fr-FR" sz="2400" dirty="0">
                <a:hlinkClick r:id="rId4"/>
              </a:rPr>
              <a:t>developer-experts.net/blog</a:t>
            </a:r>
            <a:br>
              <a:rPr lang="fr-FR" sz="2400" dirty="0"/>
            </a:br>
            <a:r>
              <a:rPr lang="fr-FR" sz="2400" dirty="0">
                <a:sym typeface="Calibri"/>
              </a:rPr>
              <a:t>Twitter: </a:t>
            </a:r>
            <a:r>
              <a:rPr lang="fr-FR" sz="2400" dirty="0">
                <a:sym typeface="Calibri"/>
                <a:hlinkClick r:id="rId5"/>
              </a:rPr>
              <a:t>@OMonien</a:t>
            </a:r>
            <a:br>
              <a:rPr lang="fr-FR" sz="2400" dirty="0">
                <a:solidFill>
                  <a:schemeClr val="dk1"/>
                </a:solidFill>
                <a:sym typeface="Calibri"/>
              </a:rPr>
            </a:br>
            <a:r>
              <a:rPr lang="fr-FR" sz="2400" dirty="0"/>
              <a:t>LinkedIn: </a:t>
            </a:r>
            <a:r>
              <a:rPr lang="fr-FR" sz="2400" dirty="0">
                <a:hlinkClick r:id="rId6"/>
              </a:rPr>
              <a:t>linkedin.com/in/olafmonien</a:t>
            </a:r>
            <a:r>
              <a:rPr lang="fr-FR" sz="2400" dirty="0"/>
              <a:t> </a:t>
            </a:r>
          </a:p>
          <a:p>
            <a:pPr>
              <a:buClr>
                <a:schemeClr val="dk1"/>
              </a:buClr>
              <a:buSzPts val="2800"/>
            </a:pPr>
            <a:r>
              <a:rPr lang="fr-FR" sz="2400" dirty="0"/>
              <a:t>Web site: </a:t>
            </a:r>
            <a:r>
              <a:rPr lang="fr-FR" sz="2400" dirty="0">
                <a:hlinkClick r:id="rId7"/>
              </a:rPr>
              <a:t>www.developer-experts.net</a:t>
            </a:r>
            <a:r>
              <a:rPr lang="fr-FR" sz="2400" dirty="0"/>
              <a:t> </a:t>
            </a:r>
          </a:p>
        </p:txBody>
      </p:sp>
      <p:pic>
        <p:nvPicPr>
          <p:cNvPr id="6" name="Picture 2" descr="Olaf Monien | Developer Experts">
            <a:extLst>
              <a:ext uri="{FF2B5EF4-FFF2-40B4-BE49-F238E27FC236}">
                <a16:creationId xmlns:a16="http://schemas.microsoft.com/office/drawing/2014/main" id="{219C5811-D1DE-C447-B2D4-BE1E2F0CFD1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3682" y="1299411"/>
            <a:ext cx="5618394" cy="442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 descr="Ein Bild, das Olaf Monien, stehend enthält.">
            <a:extLst>
              <a:ext uri="{FF2B5EF4-FFF2-40B4-BE49-F238E27FC236}">
                <a16:creationId xmlns:a16="http://schemas.microsoft.com/office/drawing/2014/main" id="{0B625254-A61E-F840-9683-FEFEED22FE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93681" y="1318691"/>
            <a:ext cx="5618394" cy="561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496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/>
        </p:nvSpPr>
        <p:spPr>
          <a:xfrm>
            <a:off x="5419250" y="5777600"/>
            <a:ext cx="9809400" cy="9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 err="1">
                <a:solidFill>
                  <a:srgbClr val="2562A3"/>
                </a:solidFill>
                <a:latin typeface="Roboto"/>
                <a:ea typeface="Roboto"/>
                <a:cs typeface="Roboto"/>
                <a:sym typeface="Roboto"/>
              </a:rPr>
              <a:t>FireDAC</a:t>
            </a:r>
            <a:r>
              <a:rPr lang="en-US" sz="5200" b="1" dirty="0">
                <a:solidFill>
                  <a:srgbClr val="2562A3"/>
                </a:solidFill>
                <a:latin typeface="Roboto"/>
                <a:ea typeface="Roboto"/>
                <a:cs typeface="Roboto"/>
                <a:sym typeface="Roboto"/>
              </a:rPr>
              <a:t> Data Access Panel: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2562A3"/>
                </a:solidFill>
                <a:latin typeface="Roboto"/>
                <a:ea typeface="Roboto"/>
                <a:cs typeface="Roboto"/>
                <a:sym typeface="Roboto"/>
              </a:rPr>
              <a:t>Answering Your Questions About </a:t>
            </a:r>
            <a:r>
              <a:rPr lang="en-US" sz="3600" b="1" i="0" u="none" strike="noStrike" cap="none" dirty="0" err="1">
                <a:solidFill>
                  <a:srgbClr val="2562A3"/>
                </a:solidFill>
                <a:latin typeface="Roboto"/>
                <a:ea typeface="Roboto"/>
                <a:cs typeface="Roboto"/>
                <a:sym typeface="Roboto"/>
              </a:rPr>
              <a:t>FireDAC</a:t>
            </a:r>
            <a:endParaRPr sz="3600" b="1" i="0" u="none" strike="noStrike" cap="none" dirty="0">
              <a:solidFill>
                <a:srgbClr val="2562A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" name="Google Shape;54;p15"/>
          <p:cNvSpPr txBox="1"/>
          <p:nvPr/>
        </p:nvSpPr>
        <p:spPr>
          <a:xfrm>
            <a:off x="5419250" y="8318500"/>
            <a:ext cx="10022400" cy="2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2562A3"/>
                </a:solidFill>
                <a:latin typeface="Roboto Light"/>
                <a:ea typeface="Roboto Light"/>
                <a:cs typeface="Roboto Light"/>
                <a:sym typeface="Roboto Light"/>
              </a:rPr>
              <a:t>Cary Jensen, Jens Fudge, and Olaf </a:t>
            </a:r>
            <a:r>
              <a:rPr lang="en-US" sz="3600" dirty="0" err="1">
                <a:solidFill>
                  <a:srgbClr val="2562A3"/>
                </a:solidFill>
                <a:latin typeface="Roboto Light"/>
                <a:ea typeface="Roboto Light"/>
                <a:cs typeface="Roboto Light"/>
                <a:sym typeface="Roboto Light"/>
              </a:rPr>
              <a:t>Monien</a:t>
            </a:r>
            <a:endParaRPr sz="3600" i="0" u="none" strike="noStrike" cap="none" dirty="0">
              <a:solidFill>
                <a:srgbClr val="2562A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294359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403</Words>
  <Application>Microsoft Macintosh PowerPoint</Application>
  <PresentationFormat>Benutzerdefiniert</PresentationFormat>
  <Paragraphs>35</Paragraphs>
  <Slides>6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1" baseType="lpstr">
      <vt:lpstr>Roboto Light</vt:lpstr>
      <vt:lpstr>Roboto</vt:lpstr>
      <vt:lpstr>Calibri</vt:lpstr>
      <vt:lpstr>Arial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Cary Jensen</dc:creator>
  <cp:lastModifiedBy>Olaf Monien</cp:lastModifiedBy>
  <cp:revision>9</cp:revision>
  <dcterms:modified xsi:type="dcterms:W3CDTF">2020-11-16T08:51:24Z</dcterms:modified>
</cp:coreProperties>
</file>